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5" r:id="rId3"/>
    <p:sldId id="259" r:id="rId4"/>
    <p:sldId id="261" r:id="rId5"/>
    <p:sldId id="263" r:id="rId6"/>
    <p:sldId id="267" r:id="rId7"/>
    <p:sldId id="286" r:id="rId8"/>
    <p:sldId id="278" r:id="rId9"/>
    <p:sldId id="269" r:id="rId10"/>
    <p:sldId id="287" r:id="rId11"/>
    <p:sldId id="274" r:id="rId12"/>
    <p:sldId id="270" r:id="rId13"/>
    <p:sldId id="271" r:id="rId14"/>
    <p:sldId id="268" r:id="rId15"/>
    <p:sldId id="275" r:id="rId16"/>
    <p:sldId id="289" r:id="rId17"/>
    <p:sldId id="288" r:id="rId18"/>
    <p:sldId id="290" r:id="rId19"/>
    <p:sldId id="291" r:id="rId20"/>
    <p:sldId id="292" r:id="rId21"/>
    <p:sldId id="296" r:id="rId22"/>
    <p:sldId id="297" r:id="rId23"/>
    <p:sldId id="298" r:id="rId24"/>
    <p:sldId id="295" r:id="rId25"/>
    <p:sldId id="280" r:id="rId26"/>
    <p:sldId id="293" r:id="rId27"/>
    <p:sldId id="294" r:id="rId28"/>
    <p:sldId id="282" r:id="rId29"/>
    <p:sldId id="283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20/10/2017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431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20/10/2017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82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20/10/2017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658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20/10/2017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484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20/10/2017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652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20/10/2017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743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20/10/2017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323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20/10/2017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474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20/10/2017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243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20/10/2017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294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20/10/2017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770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accent1">
                <a:lumMod val="5000"/>
                <a:lumOff val="95000"/>
              </a:schemeClr>
            </a:gs>
            <a:gs pos="100000">
              <a:srgbClr val="0070C0"/>
            </a:gs>
            <a:gs pos="75000">
              <a:srgbClr val="CEE1F2"/>
            </a:gs>
            <a:gs pos="64000">
              <a:srgbClr val="CDE1F2"/>
            </a:gs>
            <a:gs pos="64000">
              <a:srgbClr val="CBE0F2"/>
            </a:gs>
            <a:gs pos="22000">
              <a:srgbClr val="C8DEF1"/>
            </a:gs>
            <a:gs pos="61000">
              <a:srgbClr val="C2DAEF"/>
            </a:gs>
            <a:gs pos="45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43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CB45F-50F7-44CD-9B7A-E0E28108F456}" type="datetimeFigureOut">
              <a:rPr lang="it-IT" smtClean="0"/>
              <a:t>20/10/2017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586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guedalmondo.i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guedalmondo.i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dore.it/tenni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ennisclubreggello.it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ircolotennisdegoti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643532"/>
            <a:ext cx="101568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u="sng" dirty="0" smtClean="0">
                <a:solidFill>
                  <a:srgbClr val="FF0000"/>
                </a:solidFill>
              </a:rPr>
              <a:t>PROGETTO</a:t>
            </a:r>
            <a:r>
              <a:rPr lang="it-IT" sz="3600" b="1" i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it-IT" sz="3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i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it-IT" sz="3600" i="1" dirty="0" smtClean="0">
                <a:solidFill>
                  <a:srgbClr val="FF0000"/>
                </a:solidFill>
              </a:rPr>
              <a:t>F</a:t>
            </a:r>
            <a:r>
              <a:rPr lang="it-IT" sz="3600" i="1" dirty="0" smtClean="0">
                <a:solidFill>
                  <a:schemeClr val="accent5">
                    <a:lumMod val="50000"/>
                  </a:schemeClr>
                </a:solidFill>
              </a:rPr>
              <a:t>ormazione</a:t>
            </a:r>
            <a:r>
              <a:rPr lang="it-IT" sz="3600" i="1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it-IT" sz="3600" i="1" dirty="0" smtClean="0">
                <a:solidFill>
                  <a:srgbClr val="FF0000"/>
                </a:solidFill>
              </a:rPr>
              <a:t>S</a:t>
            </a:r>
            <a:r>
              <a:rPr lang="it-IT" sz="3600" i="1" dirty="0" smtClean="0">
                <a:solidFill>
                  <a:schemeClr val="accent5">
                    <a:lumMod val="50000"/>
                  </a:schemeClr>
                </a:solidFill>
              </a:rPr>
              <a:t>port</a:t>
            </a:r>
            <a:r>
              <a:rPr lang="it-IT" sz="3600" i="1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it-IT" sz="3600" i="1" dirty="0" smtClean="0">
                <a:solidFill>
                  <a:srgbClr val="FF0000"/>
                </a:solidFill>
              </a:rPr>
              <a:t>E</a:t>
            </a:r>
            <a:r>
              <a:rPr lang="it-IT" sz="3600" i="1" dirty="0" smtClean="0">
                <a:solidFill>
                  <a:schemeClr val="accent5">
                    <a:lumMod val="50000"/>
                  </a:schemeClr>
                </a:solidFill>
              </a:rPr>
              <a:t>ducazione</a:t>
            </a:r>
            <a:r>
              <a:rPr lang="it-IT" sz="3600" i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algn="ctr"/>
            <a:endParaRPr lang="it-IT" sz="3600" i="1" dirty="0">
              <a:solidFill>
                <a:srgbClr val="FF0000"/>
              </a:solidFill>
            </a:endParaRPr>
          </a:p>
          <a:p>
            <a:pPr algn="ctr"/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73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108">
        <p15:prstTrans prst="peelOff"/>
      </p:transition>
    </mc:Choice>
    <mc:Fallback xmlns="">
      <p:transition spd="slow" advTm="91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metodologia MTMCA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utilizzata dai </a:t>
            </a:r>
            <a:r>
              <a:rPr lang="it-IT" sz="2400" b="1" dirty="0" smtClean="0">
                <a:solidFill>
                  <a:srgbClr val="FF0000"/>
                </a:solidFill>
              </a:rPr>
              <a:t>4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ai</a:t>
            </a:r>
            <a:r>
              <a:rPr lang="it-IT" sz="2400" b="1" dirty="0" smtClean="0">
                <a:solidFill>
                  <a:srgbClr val="FF0000"/>
                </a:solidFill>
              </a:rPr>
              <a:t> 10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anni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si fonda su un approccio: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i="1" dirty="0" smtClean="0">
                <a:solidFill>
                  <a:srgbClr val="FF0000"/>
                </a:solidFill>
              </a:rPr>
              <a:t>Multilaterale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(area fisica-mentale-tecnica-tattica);</a:t>
            </a: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i="1" dirty="0" smtClean="0">
                <a:solidFill>
                  <a:srgbClr val="FF0000"/>
                </a:solidFill>
              </a:rPr>
              <a:t>Multidisciplinare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(tennis-inglese);</a:t>
            </a: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83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8765">
        <p15:prstTrans prst="peelOff"/>
      </p:transition>
    </mc:Choice>
    <mc:Fallback xmlns="">
      <p:transition spd="slow" advTm="87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metodologia MTMCA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utilizzata dai </a:t>
            </a:r>
            <a:r>
              <a:rPr lang="it-IT" sz="2400" b="1" dirty="0" smtClean="0">
                <a:solidFill>
                  <a:srgbClr val="FF0000"/>
                </a:solidFill>
              </a:rPr>
              <a:t>4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ai</a:t>
            </a:r>
            <a:r>
              <a:rPr lang="it-IT" sz="2400" b="1" dirty="0" smtClean="0">
                <a:solidFill>
                  <a:srgbClr val="FF0000"/>
                </a:solidFill>
              </a:rPr>
              <a:t> 10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anni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si fonda su un approccio: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i="1" dirty="0" smtClean="0">
                <a:solidFill>
                  <a:srgbClr val="FF0000"/>
                </a:solidFill>
              </a:rPr>
              <a:t>Compensativo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 in quanto tra gli obiettivi principali vi è quello di proporre una tipologia di tennis simmetrico al fine di coinvolge in egual misura, per quanto sia possibile, anche l’arto non dominante;</a:t>
            </a:r>
          </a:p>
          <a:p>
            <a:pPr marL="342900" indent="-342900" algn="just">
              <a:buFontTx/>
              <a:buChar char="-"/>
            </a:pPr>
            <a:r>
              <a:rPr lang="it-IT" sz="2400" b="1" i="1" dirty="0" smtClean="0">
                <a:solidFill>
                  <a:srgbClr val="FF0000"/>
                </a:solidFill>
              </a:rPr>
              <a:t>Sinestetico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 ossia volto al coinvolgimento di più campi e organi di senso contemporaneamente.</a:t>
            </a: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41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8581">
        <p15:prstTrans prst="peelOff"/>
      </p:transition>
    </mc:Choice>
    <mc:Fallback xmlns="">
      <p:transition spd="slow" advTm="185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metodologia MTMCA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utilizzata dai </a:t>
            </a:r>
            <a:r>
              <a:rPr lang="it-IT" sz="2400" b="1" dirty="0" smtClean="0">
                <a:solidFill>
                  <a:srgbClr val="FF0000"/>
                </a:solidFill>
              </a:rPr>
              <a:t>4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ai</a:t>
            </a:r>
            <a:r>
              <a:rPr lang="it-IT" sz="2400" b="1" dirty="0" smtClean="0">
                <a:solidFill>
                  <a:srgbClr val="FF0000"/>
                </a:solidFill>
              </a:rPr>
              <a:t> 10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anni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segue le normative e la regolamentazione approvata nel 2012 dall’</a:t>
            </a:r>
            <a:r>
              <a:rPr lang="it-IT" sz="2400" b="1" dirty="0" smtClean="0">
                <a:solidFill>
                  <a:srgbClr val="FF0000"/>
                </a:solidFill>
              </a:rPr>
              <a:t>ITF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it-IT" sz="2400" b="1" dirty="0" smtClean="0">
                <a:solidFill>
                  <a:srgbClr val="FF0000"/>
                </a:solidFill>
              </a:rPr>
              <a:t>International Tennis </a:t>
            </a:r>
            <a:r>
              <a:rPr lang="it-IT" sz="2400" b="1" dirty="0" err="1" smtClean="0">
                <a:solidFill>
                  <a:srgbClr val="FF0000"/>
                </a:solidFill>
              </a:rPr>
              <a:t>Federation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) al fine di migliorare e omologare l’insegnamento dello sport del tennis a livello Under 10.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87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809">
        <p15:prstTrans prst="peelOff"/>
      </p:transition>
    </mc:Choice>
    <mc:Fallback xmlns="">
      <p:transition spd="slow" advTm="108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42188" y="549480"/>
            <a:ext cx="1045229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684" y="-265528"/>
            <a:ext cx="7642054" cy="743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28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9612">
        <p15:prstTrans prst="peelOff"/>
      </p:transition>
    </mc:Choice>
    <mc:Fallback xmlns="">
      <p:transition spd="slow" advTm="1961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Al fine di realizzare tale progetto verranno utilizzate le più </a:t>
            </a:r>
            <a:r>
              <a:rPr lang="it-IT" sz="2400" b="1" dirty="0" smtClean="0">
                <a:solidFill>
                  <a:srgbClr val="FF0000"/>
                </a:solidFill>
              </a:rPr>
              <a:t>moderne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it-IT" sz="2400" b="1" dirty="0" smtClean="0">
                <a:solidFill>
                  <a:srgbClr val="FF0000"/>
                </a:solidFill>
              </a:rPr>
              <a:t> avanzate tipologie di tecnologie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Minireti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e delimitatori di campo;  - Palline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red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orange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stage;      </a:t>
            </a:r>
          </a:p>
          <a:p>
            <a:pPr marL="342900" indent="-342900" algn="just">
              <a:buFontTx/>
              <a:buChar char="-"/>
            </a:pP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Hand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rackets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;                                    - Racchette di diverse dimensioni;         </a:t>
            </a:r>
          </a:p>
          <a:p>
            <a:pPr marL="342900" indent="-342900" algn="just">
              <a:buFontTx/>
              <a:buChar char="-"/>
            </a:pP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Paddles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;                                             - Dado di gommapiuma e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Vortex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Cinesini;                                             - Scaletta;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Birilli;                                                  - Balance Board;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Aste;                                                   - Cerchi.</a:t>
            </a: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649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4092">
        <p15:prstTrans prst="peelOff"/>
      </p:transition>
    </mc:Choice>
    <mc:Fallback xmlns="">
      <p:transition spd="slow" advTm="140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Al fine di valorizzare l’apprendimento in tutte le sue forme e sviluppare gli </a:t>
            </a:r>
            <a:r>
              <a:rPr lang="it-IT" sz="2400" b="1" dirty="0" smtClean="0">
                <a:solidFill>
                  <a:srgbClr val="FF0000"/>
                </a:solidFill>
              </a:rPr>
              <a:t>STEPS METODOLOGICI MTMCA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 gli allievi verranno suddivisi in </a:t>
            </a:r>
            <a:r>
              <a:rPr lang="it-IT" sz="2400" dirty="0" smtClean="0">
                <a:solidFill>
                  <a:srgbClr val="FF0000"/>
                </a:solidFill>
              </a:rPr>
              <a:t>gruppi omogenei per età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composti al massimo da </a:t>
            </a:r>
            <a:r>
              <a:rPr lang="it-IT" sz="2400" dirty="0" smtClean="0">
                <a:solidFill>
                  <a:srgbClr val="FF0000"/>
                </a:solidFill>
              </a:rPr>
              <a:t>6 bambini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b="1" i="1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it-IT" sz="2400" b="1" i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it-IT" sz="2400" b="1" i="1" dirty="0" smtClean="0">
                <a:solidFill>
                  <a:srgbClr val="FF0000"/>
                </a:solidFill>
              </a:rPr>
              <a:t> Allievi </a:t>
            </a:r>
            <a:r>
              <a:rPr lang="it-IT" sz="2400" b="1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it-IT" sz="2400" b="1" i="1" dirty="0" smtClean="0">
                <a:solidFill>
                  <a:srgbClr val="FF0000"/>
                </a:solidFill>
              </a:rPr>
              <a:t> </a:t>
            </a:r>
            <a:r>
              <a:rPr lang="it-IT" sz="2400" b="1" i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it-IT" sz="2400" b="1" i="1" dirty="0" smtClean="0">
                <a:solidFill>
                  <a:srgbClr val="FF0000"/>
                </a:solidFill>
              </a:rPr>
              <a:t> MTMCA International Coach</a:t>
            </a:r>
          </a:p>
          <a:p>
            <a:pPr algn="just"/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37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509">
        <p15:prstTrans prst="peelOff"/>
      </p:transition>
    </mc:Choice>
    <mc:Fallback xmlns="">
      <p:transition spd="slow" advTm="65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Il percorso formativo </a:t>
            </a:r>
            <a:r>
              <a:rPr lang="it-IT" sz="2400" b="1" dirty="0" err="1">
                <a:solidFill>
                  <a:srgbClr val="FF0000"/>
                </a:solidFill>
              </a:rPr>
              <a:t>Preagonistico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it-IT" sz="2400" b="1" dirty="0">
                <a:solidFill>
                  <a:srgbClr val="FF0000"/>
                </a:solidFill>
              </a:rPr>
              <a:t> Agonistico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, si avvarrà inoltre delle seguenti tecnologie al fine di rendere l’apprendimento una forma di dialettica metodologica:</a:t>
            </a:r>
          </a:p>
          <a:p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Lobster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Elite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Grand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IV</a:t>
            </a:r>
          </a:p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Tecnologia di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videoanalisi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QLIPP</a:t>
            </a:r>
          </a:p>
          <a:p>
            <a:pPr marL="342900" indent="-342900">
              <a:buFontTx/>
              <a:buChar char="-"/>
            </a:pP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Eye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Coach Pro</a:t>
            </a:r>
          </a:p>
          <a:p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60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509">
        <p15:prstTrans prst="peelOff"/>
      </p:transition>
    </mc:Choice>
    <mc:Fallback xmlns="">
      <p:transition spd="slow" advTm="65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400" b="1" dirty="0" smtClean="0">
              <a:solidFill>
                <a:srgbClr val="002060"/>
              </a:solidFill>
            </a:endParaRPr>
          </a:p>
          <a:p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147" y="4706130"/>
            <a:ext cx="1682642" cy="167654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053" y="4328145"/>
            <a:ext cx="3078747" cy="205453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3718" y="4328145"/>
            <a:ext cx="1670449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08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509">
        <p15:prstTrans prst="peelOff"/>
      </p:transition>
    </mc:Choice>
    <mc:Fallback xmlns="">
      <p:transition spd="slow" advTm="65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F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ORMAZIONE - </a:t>
            </a:r>
            <a:r>
              <a:rPr lang="it-IT" sz="3600" dirty="0" smtClean="0">
                <a:solidFill>
                  <a:srgbClr val="FF0000"/>
                </a:solidFill>
              </a:rPr>
              <a:t>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PORT – </a:t>
            </a:r>
            <a:r>
              <a:rPr lang="it-IT" sz="3600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6175718" y="3995225"/>
            <a:ext cx="14068" cy="1617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8347987" y="3995225"/>
            <a:ext cx="14068" cy="1617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851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Al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fine di poter promuovere e attivare per la stagione invernale 2017-2018 il progetto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</a:rPr>
              <a:t> "</a:t>
            </a:r>
            <a:r>
              <a:rPr lang="it-IT" sz="2400" b="1" dirty="0">
                <a:solidFill>
                  <a:srgbClr val="FF0000"/>
                </a:solidFill>
              </a:rPr>
              <a:t>FORMAZIONE SPORT EDUCAZIONE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” che vede il connubio tra l</a:t>
            </a:r>
            <a:r>
              <a:rPr lang="it-IT" sz="2400" i="1" u="sng" dirty="0">
                <a:solidFill>
                  <a:schemeClr val="accent5">
                    <a:lumMod val="75000"/>
                  </a:schemeClr>
                </a:solidFill>
              </a:rPr>
              <a:t>'</a:t>
            </a:r>
            <a:r>
              <a:rPr lang="it-IT" sz="2400" i="1" u="sng" dirty="0">
                <a:solidFill>
                  <a:srgbClr val="FF0000"/>
                </a:solidFill>
              </a:rPr>
              <a:t>insegnamento del meraviglioso sport del tennis e l'apprendimento della lingua inglese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, la Modern Tennis Methodology Coaches Association ha deciso di sviluppare una convenzione con la seguente scuola di lingue:</a:t>
            </a:r>
          </a:p>
          <a:p>
            <a:pPr algn="ctr"/>
            <a:r>
              <a:rPr lang="it-IT" sz="2400" dirty="0">
                <a:solidFill>
                  <a:srgbClr val="FF0000"/>
                </a:solidFill>
                <a:hlinkClick r:id="rId3"/>
              </a:rPr>
              <a:t>www.linguedalmondo.it</a:t>
            </a:r>
            <a:endParaRPr lang="it-IT" sz="2400" dirty="0">
              <a:solidFill>
                <a:srgbClr val="FF0000"/>
              </a:solidFill>
            </a:endParaRPr>
          </a:p>
          <a:p>
            <a:pPr algn="just"/>
            <a:endParaRPr lang="it-IT" sz="2400" dirty="0" smtClean="0">
              <a:solidFill>
                <a:srgbClr val="FF0000"/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59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643532"/>
            <a:ext cx="1015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«La </a:t>
            </a:r>
            <a:r>
              <a:rPr lang="it-IT" sz="3600" b="1" dirty="0" smtClean="0">
                <a:solidFill>
                  <a:srgbClr val="FF0000"/>
                </a:solidFill>
              </a:rPr>
              <a:t>FORMAZIONE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è sempre </a:t>
            </a:r>
            <a:r>
              <a:rPr lang="it-IT" sz="3600" b="1" dirty="0" smtClean="0">
                <a:solidFill>
                  <a:srgbClr val="FF0000"/>
                </a:solidFill>
              </a:rPr>
              <a:t>TRASFORMAZIONE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» Goethe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1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108">
        <p15:prstTrans prst="peelOff"/>
      </p:transition>
    </mc:Choice>
    <mc:Fallback xmlns="">
      <p:transition spd="slow" advTm="91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just"/>
            <a:endParaRPr lang="it-IT" sz="2400" dirty="0" smtClean="0"/>
          </a:p>
          <a:p>
            <a:pPr algn="ctr"/>
            <a:r>
              <a:rPr lang="it-IT" sz="2400" dirty="0" smtClean="0">
                <a:solidFill>
                  <a:srgbClr val="FF0000"/>
                </a:solidFill>
                <a:hlinkClick r:id="rId3"/>
              </a:rPr>
              <a:t>www.linguedalmondo.it</a:t>
            </a:r>
            <a:endParaRPr lang="it-IT" sz="2400" dirty="0" smtClean="0">
              <a:solidFill>
                <a:srgbClr val="FF0000"/>
              </a:solidFill>
            </a:endParaRPr>
          </a:p>
          <a:p>
            <a:pPr algn="ctr"/>
            <a:endParaRPr lang="it-IT" sz="2400" dirty="0"/>
          </a:p>
          <a:p>
            <a:pPr algn="just"/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Tutti coloro che parteciperanno al progetto “</a:t>
            </a:r>
            <a:r>
              <a:rPr lang="it-IT" sz="2400" b="1" dirty="0">
                <a:solidFill>
                  <a:srgbClr val="FF0000"/>
                </a:solidFill>
              </a:rPr>
              <a:t>FORMAZIONE SPORT EDUCAZIONE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” avranno la possibilità di ricevere una </a:t>
            </a:r>
            <a:r>
              <a:rPr lang="it-IT" sz="2400" u="sng" dirty="0" err="1">
                <a:solidFill>
                  <a:srgbClr val="FF0000"/>
                </a:solidFill>
              </a:rPr>
              <a:t>scontistica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 qualora decidessero di frequentare dei corsi direttamente presso la scuola di </a:t>
            </a:r>
            <a:r>
              <a:rPr lang="it-IT" sz="2400" b="1" dirty="0">
                <a:solidFill>
                  <a:srgbClr val="FF0000"/>
                </a:solidFill>
              </a:rPr>
              <a:t>LINGUE DAL MONDO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 la cui sede è situata in Via Roma n° 50 a Bareggio</a:t>
            </a:r>
            <a:r>
              <a:rPr lang="it-IT" sz="2400" dirty="0"/>
              <a:t>.</a:t>
            </a:r>
          </a:p>
          <a:p>
            <a:pPr algn="just"/>
            <a:endParaRPr lang="it-IT" sz="2400" dirty="0" smtClean="0">
              <a:solidFill>
                <a:srgbClr val="FF0000"/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67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just"/>
            <a:endParaRPr lang="it-IT" sz="2400" dirty="0" smtClean="0"/>
          </a:p>
          <a:p>
            <a:pPr algn="ctr"/>
            <a:r>
              <a:rPr lang="it-IT" sz="2400" b="1" u="sng" dirty="0" smtClean="0">
                <a:solidFill>
                  <a:srgbClr val="FF0000"/>
                </a:solidFill>
              </a:rPr>
              <a:t>STRUTTURA (4-6 anni)</a:t>
            </a:r>
            <a:endParaRPr lang="it-IT" sz="2400" b="1" dirty="0">
              <a:solidFill>
                <a:srgbClr val="FF0000"/>
              </a:solidFill>
            </a:endParaRPr>
          </a:p>
          <a:p>
            <a:pPr algn="ctr"/>
            <a:endParaRPr lang="it-IT" sz="2400" dirty="0" smtClean="0"/>
          </a:p>
          <a:p>
            <a:pPr algn="just"/>
            <a:r>
              <a:rPr lang="it-IT" sz="2400" dirty="0" smtClean="0">
                <a:solidFill>
                  <a:srgbClr val="2F5597"/>
                </a:solidFill>
              </a:rPr>
              <a:t>Il progetto è suddiviso in 21 lezioni da 60 minuti.</a:t>
            </a:r>
          </a:p>
          <a:p>
            <a:pPr algn="just"/>
            <a:endParaRPr lang="it-IT" sz="2400" dirty="0">
              <a:solidFill>
                <a:srgbClr val="2F5597"/>
              </a:solidFill>
            </a:endParaRPr>
          </a:p>
          <a:p>
            <a:pPr algn="just"/>
            <a:r>
              <a:rPr lang="it-IT" sz="2400" dirty="0" smtClean="0">
                <a:solidFill>
                  <a:srgbClr val="2F5597"/>
                </a:solidFill>
              </a:rPr>
              <a:t>I gruppi dovranno essere formati da un massimo di 12 allievi.</a:t>
            </a:r>
          </a:p>
          <a:p>
            <a:pPr algn="just"/>
            <a:r>
              <a:rPr lang="it-IT" sz="2400" b="1" i="1" dirty="0" smtClean="0">
                <a:solidFill>
                  <a:srgbClr val="2F5597"/>
                </a:solidFill>
              </a:rPr>
              <a:t>6</a:t>
            </a:r>
            <a:r>
              <a:rPr lang="it-IT" sz="2400" b="1" i="1" dirty="0" smtClean="0">
                <a:solidFill>
                  <a:srgbClr val="FF0000"/>
                </a:solidFill>
              </a:rPr>
              <a:t> </a:t>
            </a:r>
            <a:r>
              <a:rPr lang="it-IT" sz="2400" b="1" i="1" dirty="0">
                <a:solidFill>
                  <a:srgbClr val="FF0000"/>
                </a:solidFill>
              </a:rPr>
              <a:t>Allievi</a:t>
            </a:r>
            <a:r>
              <a:rPr lang="it-IT" sz="2400" b="1" i="1" dirty="0">
                <a:solidFill>
                  <a:srgbClr val="002060"/>
                </a:solidFill>
              </a:rPr>
              <a:t> : </a:t>
            </a:r>
            <a:r>
              <a:rPr lang="it-IT" sz="2400" b="1" i="1" dirty="0">
                <a:solidFill>
                  <a:srgbClr val="2F5597"/>
                </a:solidFill>
              </a:rPr>
              <a:t>1</a:t>
            </a:r>
            <a:r>
              <a:rPr lang="it-IT" sz="2400" b="1" i="1" dirty="0">
                <a:solidFill>
                  <a:srgbClr val="002060"/>
                </a:solidFill>
              </a:rPr>
              <a:t> </a:t>
            </a:r>
            <a:r>
              <a:rPr lang="it-IT" sz="2400" b="1" i="1" dirty="0">
                <a:solidFill>
                  <a:srgbClr val="FF0000"/>
                </a:solidFill>
              </a:rPr>
              <a:t>MTMCA International </a:t>
            </a:r>
            <a:r>
              <a:rPr lang="it-IT" sz="2400" b="1" i="1" dirty="0" smtClean="0">
                <a:solidFill>
                  <a:srgbClr val="FF0000"/>
                </a:solidFill>
              </a:rPr>
              <a:t>Coach </a:t>
            </a:r>
            <a:r>
              <a:rPr lang="it-IT" sz="2400" b="1" i="1" dirty="0" smtClean="0">
                <a:solidFill>
                  <a:srgbClr val="2F5597"/>
                </a:solidFill>
              </a:rPr>
              <a:t>/ 6</a:t>
            </a:r>
            <a:r>
              <a:rPr lang="it-IT" sz="2400" b="1" i="1" dirty="0" smtClean="0">
                <a:solidFill>
                  <a:srgbClr val="002060"/>
                </a:solidFill>
              </a:rPr>
              <a:t> </a:t>
            </a:r>
            <a:r>
              <a:rPr lang="it-IT" sz="2400" b="1" i="1" dirty="0" smtClean="0">
                <a:solidFill>
                  <a:srgbClr val="FF0000"/>
                </a:solidFill>
              </a:rPr>
              <a:t>Allievi </a:t>
            </a:r>
            <a:r>
              <a:rPr lang="it-IT" sz="2400" b="1" i="1" dirty="0" smtClean="0">
                <a:solidFill>
                  <a:srgbClr val="2F5597"/>
                </a:solidFill>
              </a:rPr>
              <a:t>: 1</a:t>
            </a:r>
            <a:r>
              <a:rPr lang="it-IT" sz="2400" b="1" i="1" dirty="0" smtClean="0">
                <a:solidFill>
                  <a:srgbClr val="FF0000"/>
                </a:solidFill>
              </a:rPr>
              <a:t> English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Teacher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186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just"/>
            <a:endParaRPr lang="it-IT" sz="2400" dirty="0" smtClean="0"/>
          </a:p>
          <a:p>
            <a:pPr algn="ctr"/>
            <a:r>
              <a:rPr lang="it-IT" sz="2400" b="1" dirty="0" smtClean="0">
                <a:solidFill>
                  <a:srgbClr val="2F5597"/>
                </a:solidFill>
              </a:rPr>
              <a:t>E’ possibile visionare la presentazione del progetto al seguente link:</a:t>
            </a:r>
          </a:p>
          <a:p>
            <a:pPr algn="ctr"/>
            <a:endParaRPr lang="it-IT" sz="2400" b="1" dirty="0">
              <a:solidFill>
                <a:srgbClr val="002060"/>
              </a:solidFill>
            </a:endParaRP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https://www.youtube.com/watch?v=TKIAQsxbs2o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781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just"/>
            <a:endParaRPr lang="it-IT" sz="2400" dirty="0" smtClean="0"/>
          </a:p>
          <a:p>
            <a:pPr algn="ctr"/>
            <a:r>
              <a:rPr lang="it-IT" sz="2400" b="1" u="sng" dirty="0" smtClean="0">
                <a:solidFill>
                  <a:srgbClr val="FF0000"/>
                </a:solidFill>
              </a:rPr>
              <a:t>STRUTTURA (7-14 anni)</a:t>
            </a:r>
            <a:endParaRPr lang="it-IT" sz="2400" b="1" dirty="0">
              <a:solidFill>
                <a:srgbClr val="FF0000"/>
              </a:solidFill>
            </a:endParaRPr>
          </a:p>
          <a:p>
            <a:pPr algn="ctr"/>
            <a:endParaRPr lang="it-IT" sz="2400" dirty="0" smtClean="0"/>
          </a:p>
          <a:p>
            <a:pPr algn="just"/>
            <a:r>
              <a:rPr lang="it-IT" sz="2400" dirty="0" smtClean="0">
                <a:solidFill>
                  <a:srgbClr val="2F5597"/>
                </a:solidFill>
              </a:rPr>
              <a:t>Il progetto è suddiviso in 21 lezioni da 45 minuti di inglese e 45 minuti di tennis.</a:t>
            </a:r>
          </a:p>
          <a:p>
            <a:pPr algn="just"/>
            <a:endParaRPr lang="it-IT" sz="2400" dirty="0">
              <a:solidFill>
                <a:srgbClr val="2F5597"/>
              </a:solidFill>
            </a:endParaRPr>
          </a:p>
          <a:p>
            <a:pPr algn="just"/>
            <a:r>
              <a:rPr lang="it-IT" sz="2400" dirty="0" smtClean="0">
                <a:solidFill>
                  <a:srgbClr val="2F5597"/>
                </a:solidFill>
              </a:rPr>
              <a:t>I gruppi dovranno essere formati da un massimo di 12 allievi.</a:t>
            </a:r>
          </a:p>
          <a:p>
            <a:pPr algn="just"/>
            <a:r>
              <a:rPr lang="it-IT" sz="2400" b="1" i="1" dirty="0" smtClean="0">
                <a:solidFill>
                  <a:srgbClr val="2F5597"/>
                </a:solidFill>
              </a:rPr>
              <a:t>6</a:t>
            </a:r>
            <a:r>
              <a:rPr lang="it-IT" sz="2400" b="1" i="1" dirty="0" smtClean="0">
                <a:solidFill>
                  <a:srgbClr val="FF0000"/>
                </a:solidFill>
              </a:rPr>
              <a:t> </a:t>
            </a:r>
            <a:r>
              <a:rPr lang="it-IT" sz="2400" b="1" i="1" dirty="0">
                <a:solidFill>
                  <a:srgbClr val="FF0000"/>
                </a:solidFill>
              </a:rPr>
              <a:t>Allievi</a:t>
            </a:r>
            <a:r>
              <a:rPr lang="it-IT" sz="2400" b="1" i="1" dirty="0">
                <a:solidFill>
                  <a:srgbClr val="002060"/>
                </a:solidFill>
              </a:rPr>
              <a:t> : </a:t>
            </a:r>
            <a:r>
              <a:rPr lang="it-IT" sz="2400" b="1" i="1" dirty="0">
                <a:solidFill>
                  <a:srgbClr val="2F5597"/>
                </a:solidFill>
              </a:rPr>
              <a:t>1</a:t>
            </a:r>
            <a:r>
              <a:rPr lang="it-IT" sz="2400" b="1" i="1" dirty="0">
                <a:solidFill>
                  <a:srgbClr val="002060"/>
                </a:solidFill>
              </a:rPr>
              <a:t> </a:t>
            </a:r>
            <a:r>
              <a:rPr lang="it-IT" sz="2400" b="1" i="1" dirty="0">
                <a:solidFill>
                  <a:srgbClr val="FF0000"/>
                </a:solidFill>
              </a:rPr>
              <a:t>MTMCA International </a:t>
            </a:r>
            <a:r>
              <a:rPr lang="it-IT" sz="2400" b="1" i="1" dirty="0" smtClean="0">
                <a:solidFill>
                  <a:srgbClr val="FF0000"/>
                </a:solidFill>
              </a:rPr>
              <a:t>Coach </a:t>
            </a:r>
            <a:r>
              <a:rPr lang="it-IT" sz="2400" b="1" i="1" dirty="0" smtClean="0">
                <a:solidFill>
                  <a:srgbClr val="2F5597"/>
                </a:solidFill>
              </a:rPr>
              <a:t>/ 6</a:t>
            </a:r>
            <a:r>
              <a:rPr lang="it-IT" sz="2400" b="1" i="1" dirty="0" smtClean="0">
                <a:solidFill>
                  <a:srgbClr val="002060"/>
                </a:solidFill>
              </a:rPr>
              <a:t> </a:t>
            </a:r>
            <a:r>
              <a:rPr lang="it-IT" sz="2400" b="1" i="1" dirty="0" smtClean="0">
                <a:solidFill>
                  <a:srgbClr val="FF0000"/>
                </a:solidFill>
              </a:rPr>
              <a:t>Allievi </a:t>
            </a:r>
            <a:r>
              <a:rPr lang="it-IT" sz="2400" b="1" i="1" dirty="0" smtClean="0">
                <a:solidFill>
                  <a:srgbClr val="2F5597"/>
                </a:solidFill>
              </a:rPr>
              <a:t>: 1</a:t>
            </a:r>
            <a:r>
              <a:rPr lang="it-IT" sz="2400" b="1" i="1" dirty="0" smtClean="0">
                <a:solidFill>
                  <a:srgbClr val="FF0000"/>
                </a:solidFill>
              </a:rPr>
              <a:t> English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Teacher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59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3351617"/>
            <a:ext cx="102905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u="sng" dirty="0" smtClean="0">
                <a:solidFill>
                  <a:srgbClr val="FF0000"/>
                </a:solidFill>
              </a:rPr>
              <a:t>INTERNATIONAL TENNIS ACADEMY </a:t>
            </a:r>
            <a:r>
              <a:rPr lang="it-IT" sz="2800" i="1" u="sng" dirty="0" smtClean="0">
                <a:solidFill>
                  <a:srgbClr val="0070C0"/>
                </a:solidFill>
              </a:rPr>
              <a:t>ma non solo…</a:t>
            </a:r>
          </a:p>
          <a:p>
            <a:pPr algn="ctr"/>
            <a:r>
              <a:rPr lang="it-IT" sz="2800" i="1" u="sng" dirty="0" smtClean="0">
                <a:solidFill>
                  <a:srgbClr val="0070C0"/>
                </a:solidFill>
              </a:rPr>
              <a:t>Corsi di formazione abilitanti alla qualifica di: </a:t>
            </a:r>
          </a:p>
          <a:p>
            <a:pPr algn="ctr"/>
            <a:endParaRPr lang="it-IT" sz="2800" i="1" u="sng" dirty="0" smtClean="0">
              <a:solidFill>
                <a:srgbClr val="0070C0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Mtmca</a:t>
            </a:r>
            <a:r>
              <a:rPr lang="it-IT" sz="2400" b="1" dirty="0" smtClean="0">
                <a:solidFill>
                  <a:srgbClr val="FF0000"/>
                </a:solidFill>
              </a:rPr>
              <a:t> International Coach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Istruttore di tennis riconosciuto a livello nazionale 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    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(Convenzione MTMCA-CSEN-FIT e MTMCA-OPES-FIT)</a:t>
            </a:r>
          </a:p>
          <a:p>
            <a:pPr algn="ctr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033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3351617"/>
            <a:ext cx="102905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POLI FORMATIVI</a:t>
            </a:r>
          </a:p>
          <a:p>
            <a:pPr algn="ctr"/>
            <a:endParaRPr lang="it-IT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VENETO – Tennis Commodore Academy 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  <a:hlinkClick r:id="rId3"/>
              </a:rPr>
              <a:t>http://www.commodore.it/tennis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TOSCANA - Tennis Club Reggello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  <a:hlinkClick r:id="rId4"/>
              </a:rPr>
              <a:t>http://www.tennisclubreggello.it</a:t>
            </a:r>
            <a:r>
              <a:rPr lang="it-IT" sz="2400" b="1" dirty="0" smtClean="0">
                <a:solidFill>
                  <a:srgbClr val="FF0000"/>
                </a:solidFill>
                <a:hlinkClick r:id="rId4"/>
              </a:rPr>
              <a:t>/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94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3351617"/>
            <a:ext cx="102905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POLI FORMATIVI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TOSCANA </a:t>
            </a:r>
            <a:r>
              <a:rPr lang="it-IT" sz="2400" b="1" dirty="0" smtClean="0">
                <a:solidFill>
                  <a:srgbClr val="FF0000"/>
                </a:solidFill>
              </a:rPr>
              <a:t>– Freestyle Valico Sport e Cultura</a:t>
            </a:r>
            <a:endParaRPr lang="it-IT" sz="2400" b="1" dirty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https://www.facebook.com/freestylevalico/ 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CAMPANIA – Centro Sportivo dei Goti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  <a:hlinkClick r:id="rId3"/>
              </a:rPr>
              <a:t>https://www.facebook.com/Circolotennisdegoti</a:t>
            </a:r>
            <a:r>
              <a:rPr lang="it-IT" sz="2400" b="1" dirty="0" smtClean="0">
                <a:solidFill>
                  <a:srgbClr val="0070C0"/>
                </a:solidFill>
                <a:hlinkClick r:id="rId3"/>
              </a:rPr>
              <a:t>/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PUGLIA </a:t>
            </a:r>
            <a:r>
              <a:rPr lang="it-IT" sz="2400" b="1" dirty="0">
                <a:solidFill>
                  <a:srgbClr val="FF0000"/>
                </a:solidFill>
              </a:rPr>
              <a:t>– Centro </a:t>
            </a:r>
            <a:r>
              <a:rPr lang="it-IT" sz="2400" b="1" dirty="0" smtClean="0">
                <a:solidFill>
                  <a:srgbClr val="FF0000"/>
                </a:solidFill>
              </a:rPr>
              <a:t>Tennis </a:t>
            </a:r>
            <a:r>
              <a:rPr lang="it-IT" sz="2400" b="1" dirty="0" err="1" smtClean="0">
                <a:solidFill>
                  <a:srgbClr val="FF0000"/>
                </a:solidFill>
              </a:rPr>
              <a:t>Old</a:t>
            </a:r>
            <a:r>
              <a:rPr lang="it-IT" sz="2400" b="1" dirty="0" smtClean="0">
                <a:solidFill>
                  <a:srgbClr val="FF0000"/>
                </a:solidFill>
              </a:rPr>
              <a:t> Boys</a:t>
            </a:r>
            <a:endParaRPr lang="it-IT" sz="2400" b="1" dirty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https://www.facebook.com/Oldboysbari/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44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3351617"/>
            <a:ext cx="1029051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POLI FORMATIVI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VALLE D’AOSTA </a:t>
            </a:r>
            <a:r>
              <a:rPr lang="it-IT" sz="2400" b="1" dirty="0">
                <a:solidFill>
                  <a:srgbClr val="FF0000"/>
                </a:solidFill>
              </a:rPr>
              <a:t>– </a:t>
            </a:r>
            <a:r>
              <a:rPr lang="it-IT" sz="2400" b="1" dirty="0" err="1" smtClean="0">
                <a:solidFill>
                  <a:srgbClr val="FF0000"/>
                </a:solidFill>
              </a:rPr>
              <a:t>Villaret</a:t>
            </a:r>
            <a:r>
              <a:rPr lang="it-IT" sz="2400" b="1" dirty="0" smtClean="0">
                <a:solidFill>
                  <a:srgbClr val="FF0000"/>
                </a:solidFill>
              </a:rPr>
              <a:t> Sport &amp; Wellness Center La Thuile</a:t>
            </a:r>
          </a:p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https</a:t>
            </a:r>
            <a:r>
              <a:rPr lang="it-IT" sz="2400" b="1" dirty="0">
                <a:solidFill>
                  <a:srgbClr val="0070C0"/>
                </a:solidFill>
              </a:rPr>
              <a:t>://www.facebook.com/villaretsportwellnesscenter</a:t>
            </a:r>
            <a:r>
              <a:rPr lang="it-IT" sz="2400" b="1" dirty="0">
                <a:solidFill>
                  <a:srgbClr val="FF0000"/>
                </a:solidFill>
              </a:rPr>
              <a:t>/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Prossime Aperture Trentino- Emilia Romagna- Lazio (Gennaio 2018)</a:t>
            </a: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82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2887682"/>
            <a:ext cx="102905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POLI FORMATIVI</a:t>
            </a:r>
          </a:p>
          <a:p>
            <a:pPr algn="ctr"/>
            <a:r>
              <a:rPr lang="it-IT" sz="2400" i="1" u="sng" dirty="0" smtClean="0">
                <a:solidFill>
                  <a:srgbClr val="FF0000"/>
                </a:solidFill>
              </a:rPr>
              <a:t>Circuito di tornei</a:t>
            </a:r>
          </a:p>
          <a:p>
            <a:pPr algn="ctr"/>
            <a:endParaRPr lang="it-IT" sz="2400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Progetto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Lobster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ITALIA- MTMCA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Coppa a squadre nazionale MTMCA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Progetto UNICEF-MTMCA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Tornei amatoriali del circuito «UNITI PER LO SPORT»</a:t>
            </a:r>
          </a:p>
          <a:p>
            <a:pPr algn="ctr"/>
            <a:r>
              <a:rPr lang="it-IT" sz="2400" i="1" u="sng" dirty="0" smtClean="0">
                <a:solidFill>
                  <a:srgbClr val="FF0000"/>
                </a:solidFill>
              </a:rPr>
              <a:t>Campus estivi</a:t>
            </a:r>
          </a:p>
          <a:p>
            <a:pPr algn="just"/>
            <a:endParaRPr lang="it-IT" sz="2400" i="1" u="sng" dirty="0">
              <a:solidFill>
                <a:srgbClr val="FF0000"/>
              </a:solidFill>
            </a:endParaRPr>
          </a:p>
          <a:p>
            <a:pPr algn="ctr"/>
            <a:r>
              <a:rPr lang="it-IT" sz="2400" i="1" u="sng" dirty="0" smtClean="0">
                <a:solidFill>
                  <a:srgbClr val="FF0000"/>
                </a:solidFill>
              </a:rPr>
              <a:t>Sponsorizzazione e allenamento di giovani talenti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6160969" y="3451123"/>
            <a:ext cx="14748" cy="147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6623086" y="3451123"/>
            <a:ext cx="7373" cy="2168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7108723" y="3451123"/>
            <a:ext cx="14749" cy="2949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157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F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ORMAZIONE - </a:t>
            </a:r>
            <a:r>
              <a:rPr lang="it-IT" sz="3600" dirty="0" smtClean="0">
                <a:solidFill>
                  <a:srgbClr val="FF0000"/>
                </a:solidFill>
              </a:rPr>
              <a:t>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PORT – </a:t>
            </a:r>
            <a:r>
              <a:rPr lang="it-IT" sz="3600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www.mtmcaitalia.com</a:t>
            </a:r>
            <a:endParaRPr lang="it-IT" sz="3600" b="1" dirty="0">
              <a:solidFill>
                <a:srgbClr val="FF0000"/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984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6642">
        <p15:prstTrans prst="peelOff"/>
      </p:transition>
    </mc:Choice>
    <mc:Fallback xmlns="">
      <p:transition spd="slow" advTm="1664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139483" y="4207023"/>
            <a:ext cx="1015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ORMAZIONE - </a:t>
            </a:r>
            <a:r>
              <a:rPr lang="it-IT" sz="3600" b="1" dirty="0" smtClean="0">
                <a:solidFill>
                  <a:srgbClr val="FF0000"/>
                </a:solidFill>
              </a:rPr>
              <a:t>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PORT - </a:t>
            </a:r>
            <a:r>
              <a:rPr lang="it-IT" sz="3600" b="1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DUCAZIONE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02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41010" y="3278555"/>
            <a:ext cx="10269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F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ORMAZIONE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: il continuo e irripetibile atto del </a:t>
            </a:r>
            <a:r>
              <a:rPr lang="it-IT" sz="2400" b="1" i="1" dirty="0" smtClean="0">
                <a:solidFill>
                  <a:srgbClr val="FF0000"/>
                </a:solidFill>
              </a:rPr>
              <a:t>prendere forma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 del </a:t>
            </a:r>
            <a:r>
              <a:rPr lang="it-IT" sz="2400" b="1" i="1" dirty="0" smtClean="0">
                <a:solidFill>
                  <a:srgbClr val="FF0000"/>
                </a:solidFill>
              </a:rPr>
              <a:t>trans – formarsi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proprio di ciascun</a:t>
            </a:r>
            <a:r>
              <a:rPr lang="it-IT" sz="2400" b="1" i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Essere Umano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S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PORT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E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DUCAZIONE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: la complessità di ogni processo educativo nel quale ogni </a:t>
            </a:r>
            <a:r>
              <a:rPr lang="it-IT" sz="2400" b="1" dirty="0" smtClean="0">
                <a:solidFill>
                  <a:srgbClr val="FF0000"/>
                </a:solidFill>
              </a:rPr>
              <a:t>Essere Umano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è posto dalla vita stessa e dal suo trans-formarsi in relazione con </a:t>
            </a:r>
            <a:r>
              <a:rPr lang="it-IT" sz="2400" b="1" i="1" dirty="0" smtClean="0">
                <a:solidFill>
                  <a:srgbClr val="FF0000"/>
                </a:solidFill>
              </a:rPr>
              <a:t>l’altro - da - sé.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34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962">
        <p15:prstTrans prst="peelOff"/>
      </p:transition>
    </mc:Choice>
    <mc:Fallback xmlns="">
      <p:transition spd="slow" advTm="119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F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ORMAZIONE - </a:t>
            </a:r>
            <a:r>
              <a:rPr lang="it-IT" sz="3600" dirty="0" smtClean="0">
                <a:solidFill>
                  <a:srgbClr val="FF0000"/>
                </a:solidFill>
              </a:rPr>
              <a:t>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PORT – </a:t>
            </a:r>
            <a:r>
              <a:rPr lang="it-IT" sz="3600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6175718" y="3995225"/>
            <a:ext cx="14068" cy="1617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680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metodologia MTMCA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ha un carattere </a:t>
            </a:r>
            <a:r>
              <a:rPr lang="it-IT" sz="2400" b="1" dirty="0" smtClean="0">
                <a:solidFill>
                  <a:srgbClr val="FF0000"/>
                </a:solidFill>
              </a:rPr>
              <a:t>internazionale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MTMCA vanta </a:t>
            </a:r>
            <a:r>
              <a:rPr lang="it-IT" sz="2400" b="1" dirty="0" smtClean="0">
                <a:solidFill>
                  <a:srgbClr val="FF0000"/>
                </a:solidFill>
              </a:rPr>
              <a:t>International Coaches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sparsi «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all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over the world».</a:t>
            </a: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Tale approccio metodologico ha contribuito al </a:t>
            </a:r>
            <a:r>
              <a:rPr lang="it-IT" sz="2400" b="1" dirty="0" smtClean="0">
                <a:solidFill>
                  <a:srgbClr val="FF0000"/>
                </a:solidFill>
              </a:rPr>
              <a:t>successo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formato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in giovane età </a:t>
            </a:r>
            <a:r>
              <a:rPr lang="it-IT" sz="2400" b="1" dirty="0" smtClean="0">
                <a:solidFill>
                  <a:srgbClr val="FF0000"/>
                </a:solidFill>
              </a:rPr>
              <a:t>giocatori famosi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tra cui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le sorelle Williams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Gustavo Kuerten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Bjorn Borg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….</a:t>
            </a: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45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936">
        <p15:prstTrans prst="peelOff"/>
      </p:transition>
    </mc:Choice>
    <mc:Fallback xmlns="">
      <p:transition spd="slow" advTm="119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36" y="0"/>
            <a:ext cx="53961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48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936">
        <p15:prstTrans prst="peelOff"/>
      </p:transition>
    </mc:Choice>
    <mc:Fallback xmlns="">
      <p:transition spd="slow" advTm="119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097280" y="3319976"/>
            <a:ext cx="1045229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268362" y="302359"/>
            <a:ext cx="970443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</a:rPr>
              <a:t>Testimonianze</a:t>
            </a:r>
          </a:p>
          <a:p>
            <a:pPr algn="ctr"/>
            <a:endParaRPr lang="it-IT" sz="3200" b="1" i="1" dirty="0"/>
          </a:p>
          <a:p>
            <a:pPr algn="ctr"/>
            <a:r>
              <a:rPr lang="it-IT" sz="2000" b="1" i="1" dirty="0"/>
              <a:t> </a:t>
            </a:r>
            <a:r>
              <a:rPr lang="it-IT" sz="2400" i="1" dirty="0" smtClean="0">
                <a:solidFill>
                  <a:srgbClr val="0070C0"/>
                </a:solidFill>
              </a:rPr>
              <a:t>«Oscar </a:t>
            </a:r>
            <a:r>
              <a:rPr lang="it-IT" sz="2400" i="1" dirty="0" err="1">
                <a:solidFill>
                  <a:srgbClr val="0070C0"/>
                </a:solidFill>
              </a:rPr>
              <a:t>is</a:t>
            </a:r>
            <a:r>
              <a:rPr lang="it-IT" sz="2400" i="1" dirty="0">
                <a:solidFill>
                  <a:srgbClr val="0070C0"/>
                </a:solidFill>
              </a:rPr>
              <a:t> a </a:t>
            </a:r>
            <a:r>
              <a:rPr lang="it-IT" sz="2400" i="1" dirty="0" err="1">
                <a:solidFill>
                  <a:srgbClr val="0070C0"/>
                </a:solidFill>
              </a:rPr>
              <a:t>great</a:t>
            </a:r>
            <a:r>
              <a:rPr lang="it-IT" sz="2400" i="1" dirty="0">
                <a:solidFill>
                  <a:srgbClr val="0070C0"/>
                </a:solidFill>
              </a:rPr>
              <a:t> Coach. In a </a:t>
            </a:r>
            <a:r>
              <a:rPr lang="it-IT" sz="2400" i="1" dirty="0" err="1">
                <a:solidFill>
                  <a:srgbClr val="0070C0"/>
                </a:solidFill>
              </a:rPr>
              <a:t>few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days</a:t>
            </a:r>
            <a:r>
              <a:rPr lang="it-IT" sz="2400" i="1" dirty="0">
                <a:solidFill>
                  <a:srgbClr val="0070C0"/>
                </a:solidFill>
              </a:rPr>
              <a:t> he </a:t>
            </a:r>
            <a:r>
              <a:rPr lang="it-IT" sz="2400" i="1" dirty="0" err="1">
                <a:solidFill>
                  <a:srgbClr val="0070C0"/>
                </a:solidFill>
              </a:rPr>
              <a:t>helped</a:t>
            </a:r>
            <a:r>
              <a:rPr lang="it-IT" sz="2400" i="1" dirty="0">
                <a:solidFill>
                  <a:srgbClr val="0070C0"/>
                </a:solidFill>
              </a:rPr>
              <a:t> me </a:t>
            </a:r>
            <a:r>
              <a:rPr lang="it-IT" sz="2400" i="1" dirty="0" err="1">
                <a:solidFill>
                  <a:srgbClr val="0070C0"/>
                </a:solidFill>
              </a:rPr>
              <a:t>regain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my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strokes</a:t>
            </a:r>
            <a:r>
              <a:rPr lang="it-IT" sz="2400" i="1" dirty="0">
                <a:solidFill>
                  <a:srgbClr val="0070C0"/>
                </a:solidFill>
              </a:rPr>
              <a:t> and </a:t>
            </a:r>
            <a:r>
              <a:rPr lang="it-IT" sz="2400" i="1" dirty="0" err="1">
                <a:solidFill>
                  <a:srgbClr val="0070C0"/>
                </a:solidFill>
              </a:rPr>
              <a:t>my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feel</a:t>
            </a:r>
            <a:r>
              <a:rPr lang="it-IT" sz="2400" i="1" dirty="0">
                <a:solidFill>
                  <a:srgbClr val="0070C0"/>
                </a:solidFill>
              </a:rPr>
              <a:t> for the </a:t>
            </a:r>
            <a:r>
              <a:rPr lang="it-IT" sz="2400" i="1" dirty="0" err="1">
                <a:solidFill>
                  <a:srgbClr val="0070C0"/>
                </a:solidFill>
              </a:rPr>
              <a:t>ball</a:t>
            </a:r>
            <a:r>
              <a:rPr lang="it-IT" sz="2400" i="1" dirty="0" smtClean="0">
                <a:solidFill>
                  <a:srgbClr val="0070C0"/>
                </a:solidFill>
              </a:rPr>
              <a:t>.»</a:t>
            </a:r>
            <a:r>
              <a:rPr lang="it-IT" sz="2400" i="1" dirty="0"/>
              <a:t/>
            </a:r>
            <a:br>
              <a:rPr lang="it-IT" sz="2400" i="1" dirty="0"/>
            </a:br>
            <a:r>
              <a:rPr lang="it-IT" sz="2800" b="1" i="1" dirty="0">
                <a:solidFill>
                  <a:srgbClr val="FF0000"/>
                </a:solidFill>
              </a:rPr>
              <a:t>Bjorn Borg</a:t>
            </a:r>
            <a:r>
              <a:rPr lang="it-IT" b="1" i="1" dirty="0">
                <a:solidFill>
                  <a:srgbClr val="0070C0"/>
                </a:solidFill>
              </a:rPr>
              <a:t>,</a:t>
            </a:r>
            <a:r>
              <a:rPr lang="it-IT" b="1" i="1" dirty="0"/>
              <a:t> </a:t>
            </a:r>
            <a:r>
              <a:rPr lang="it-IT" b="1" i="1" dirty="0">
                <a:solidFill>
                  <a:srgbClr val="0070C0"/>
                </a:solidFill>
              </a:rPr>
              <a:t>5 time Wimbledon </a:t>
            </a:r>
            <a:r>
              <a:rPr lang="it-IT" b="1" i="1" dirty="0" err="1">
                <a:solidFill>
                  <a:srgbClr val="0070C0"/>
                </a:solidFill>
              </a:rPr>
              <a:t>Champion</a:t>
            </a:r>
            <a:r>
              <a:rPr lang="it-IT" b="1" i="1" dirty="0">
                <a:solidFill>
                  <a:srgbClr val="0070C0"/>
                </a:solidFill>
              </a:rPr>
              <a:t> and 6 time French Open </a:t>
            </a:r>
            <a:r>
              <a:rPr lang="it-IT" b="1" i="1" dirty="0" err="1">
                <a:solidFill>
                  <a:srgbClr val="0070C0"/>
                </a:solidFill>
              </a:rPr>
              <a:t>Champion</a:t>
            </a:r>
            <a:r>
              <a:rPr lang="it-IT" sz="2400" b="1" i="1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it-IT" sz="2400" b="1" i="1" dirty="0"/>
          </a:p>
          <a:p>
            <a:pPr algn="ctr"/>
            <a:r>
              <a:rPr lang="it-IT" sz="2400" i="1" dirty="0" smtClean="0">
                <a:solidFill>
                  <a:srgbClr val="0070C0"/>
                </a:solidFill>
              </a:rPr>
              <a:t>«</a:t>
            </a:r>
            <a:r>
              <a:rPr lang="it-IT" sz="2400" i="1" dirty="0" err="1" smtClean="0">
                <a:solidFill>
                  <a:srgbClr val="0070C0"/>
                </a:solidFill>
              </a:rPr>
              <a:t>Known</a:t>
            </a:r>
            <a:r>
              <a:rPr lang="it-IT" sz="2400" i="1" dirty="0" smtClean="0">
                <a:solidFill>
                  <a:srgbClr val="0070C0"/>
                </a:solidFill>
              </a:rPr>
              <a:t> </a:t>
            </a:r>
            <a:r>
              <a:rPr lang="it-IT" sz="2400" i="1" dirty="0">
                <a:solidFill>
                  <a:srgbClr val="0070C0"/>
                </a:solidFill>
              </a:rPr>
              <a:t>and </a:t>
            </a:r>
            <a:r>
              <a:rPr lang="it-IT" sz="2400" i="1" dirty="0" err="1">
                <a:solidFill>
                  <a:srgbClr val="0070C0"/>
                </a:solidFill>
              </a:rPr>
              <a:t>respected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all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around</a:t>
            </a:r>
            <a:r>
              <a:rPr lang="it-IT" sz="2400" i="1" dirty="0">
                <a:solidFill>
                  <a:srgbClr val="0070C0"/>
                </a:solidFill>
              </a:rPr>
              <a:t> the world, Oscar </a:t>
            </a:r>
            <a:r>
              <a:rPr lang="it-IT" sz="2400" i="1" dirty="0" err="1">
                <a:solidFill>
                  <a:srgbClr val="0070C0"/>
                </a:solidFill>
              </a:rPr>
              <a:t>has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given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us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another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great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contribution</a:t>
            </a:r>
            <a:r>
              <a:rPr lang="it-IT" sz="2400" i="1" dirty="0">
                <a:solidFill>
                  <a:srgbClr val="0070C0"/>
                </a:solidFill>
              </a:rPr>
              <a:t> with </a:t>
            </a:r>
            <a:r>
              <a:rPr lang="it-IT" sz="2400" i="1" dirty="0" err="1">
                <a:solidFill>
                  <a:srgbClr val="0070C0"/>
                </a:solidFill>
              </a:rPr>
              <a:t>this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smtClean="0">
                <a:solidFill>
                  <a:srgbClr val="0070C0"/>
                </a:solidFill>
              </a:rPr>
              <a:t>book.»</a:t>
            </a:r>
          </a:p>
          <a:p>
            <a:pPr algn="ctr"/>
            <a:r>
              <a:rPr lang="it-IT" sz="2400" b="1" i="1" dirty="0">
                <a:solidFill>
                  <a:srgbClr val="0070C0"/>
                </a:solidFill>
              </a:rPr>
              <a:t/>
            </a:r>
            <a:br>
              <a:rPr lang="it-IT" sz="2400" b="1" i="1" dirty="0">
                <a:solidFill>
                  <a:srgbClr val="0070C0"/>
                </a:solidFill>
              </a:rPr>
            </a:br>
            <a:r>
              <a:rPr lang="it-IT" sz="2400" b="1" i="1" dirty="0">
                <a:solidFill>
                  <a:srgbClr val="FF0000"/>
                </a:solidFill>
              </a:rPr>
              <a:t>Gustavo "</a:t>
            </a:r>
            <a:r>
              <a:rPr lang="it-IT" sz="2400" b="1" i="1" dirty="0" err="1">
                <a:solidFill>
                  <a:srgbClr val="FF0000"/>
                </a:solidFill>
              </a:rPr>
              <a:t>Guga</a:t>
            </a:r>
            <a:r>
              <a:rPr lang="it-IT" sz="2400" b="1" i="1" dirty="0">
                <a:solidFill>
                  <a:srgbClr val="FF0000"/>
                </a:solidFill>
              </a:rPr>
              <a:t>" Kuerten</a:t>
            </a:r>
            <a:r>
              <a:rPr lang="it-IT" sz="2000" b="1" i="1" dirty="0">
                <a:solidFill>
                  <a:srgbClr val="0070C0"/>
                </a:solidFill>
              </a:rPr>
              <a:t>, Three Times French Open </a:t>
            </a:r>
            <a:r>
              <a:rPr lang="it-IT" sz="2000" b="1" i="1" dirty="0" err="1">
                <a:solidFill>
                  <a:srgbClr val="0070C0"/>
                </a:solidFill>
              </a:rPr>
              <a:t>Champion</a:t>
            </a:r>
            <a:r>
              <a:rPr lang="it-IT" sz="2000" b="1" i="1" dirty="0">
                <a:solidFill>
                  <a:srgbClr val="0070C0"/>
                </a:solidFill>
              </a:rPr>
              <a:t> and </a:t>
            </a:r>
            <a:r>
              <a:rPr lang="it-IT" sz="2000" b="1" i="1" dirty="0" err="1">
                <a:solidFill>
                  <a:srgbClr val="0070C0"/>
                </a:solidFill>
              </a:rPr>
              <a:t>Number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One</a:t>
            </a:r>
            <a:r>
              <a:rPr lang="it-IT" sz="2000" b="1" i="1" dirty="0">
                <a:solidFill>
                  <a:srgbClr val="0070C0"/>
                </a:solidFill>
              </a:rPr>
              <a:t> in the World in 2000. Oscar </a:t>
            </a:r>
            <a:r>
              <a:rPr lang="it-IT" sz="2000" b="1" i="1" dirty="0" err="1">
                <a:solidFill>
                  <a:srgbClr val="0070C0"/>
                </a:solidFill>
              </a:rPr>
              <a:t>Coached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Guga</a:t>
            </a:r>
            <a:r>
              <a:rPr lang="it-IT" sz="2000" b="1" i="1" dirty="0">
                <a:solidFill>
                  <a:srgbClr val="0070C0"/>
                </a:solidFill>
              </a:rPr>
              <a:t> Kuerten </a:t>
            </a:r>
            <a:r>
              <a:rPr lang="it-IT" sz="2000" b="1" i="1" dirty="0" err="1">
                <a:solidFill>
                  <a:srgbClr val="0070C0"/>
                </a:solidFill>
              </a:rPr>
              <a:t>until</a:t>
            </a:r>
            <a:r>
              <a:rPr lang="it-IT" sz="2000" b="1" i="1" dirty="0">
                <a:solidFill>
                  <a:srgbClr val="0070C0"/>
                </a:solidFill>
              </a:rPr>
              <a:t> he </a:t>
            </a:r>
            <a:r>
              <a:rPr lang="it-IT" sz="2000" b="1" i="1" dirty="0" err="1">
                <a:solidFill>
                  <a:srgbClr val="0070C0"/>
                </a:solidFill>
              </a:rPr>
              <a:t>was</a:t>
            </a:r>
            <a:r>
              <a:rPr lang="it-IT" sz="2000" b="1" i="1" dirty="0">
                <a:solidFill>
                  <a:srgbClr val="0070C0"/>
                </a:solidFill>
              </a:rPr>
              <a:t> 14 </a:t>
            </a:r>
            <a:r>
              <a:rPr lang="it-IT" sz="2000" b="1" i="1" dirty="0" err="1">
                <a:solidFill>
                  <a:srgbClr val="0070C0"/>
                </a:solidFill>
              </a:rPr>
              <a:t>years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old</a:t>
            </a:r>
            <a:r>
              <a:rPr lang="it-IT" sz="2000" b="1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it-IT" sz="2000" b="1" i="1" dirty="0">
              <a:solidFill>
                <a:srgbClr val="0070C0"/>
              </a:solidFill>
            </a:endParaRPr>
          </a:p>
          <a:p>
            <a:pPr algn="ctr"/>
            <a:r>
              <a:rPr lang="it-IT" sz="2400" i="1" dirty="0" smtClean="0">
                <a:solidFill>
                  <a:srgbClr val="0070C0"/>
                </a:solidFill>
              </a:rPr>
              <a:t>«Your </a:t>
            </a:r>
            <a:r>
              <a:rPr lang="it-IT" sz="2400" i="1" dirty="0" err="1">
                <a:solidFill>
                  <a:srgbClr val="0070C0"/>
                </a:solidFill>
              </a:rPr>
              <a:t>teaching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method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is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logical</a:t>
            </a:r>
            <a:r>
              <a:rPr lang="it-IT" sz="2400" i="1" dirty="0">
                <a:solidFill>
                  <a:srgbClr val="0070C0"/>
                </a:solidFill>
              </a:rPr>
              <a:t>, </a:t>
            </a:r>
            <a:r>
              <a:rPr lang="it-IT" sz="2400" i="1" dirty="0" err="1">
                <a:solidFill>
                  <a:srgbClr val="0070C0"/>
                </a:solidFill>
              </a:rPr>
              <a:t>easily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understood</a:t>
            </a:r>
            <a:r>
              <a:rPr lang="it-IT" sz="2400" i="1" dirty="0">
                <a:solidFill>
                  <a:srgbClr val="0070C0"/>
                </a:solidFill>
              </a:rPr>
              <a:t>, and </a:t>
            </a:r>
            <a:r>
              <a:rPr lang="it-IT" sz="2400" i="1" dirty="0" err="1">
                <a:solidFill>
                  <a:srgbClr val="0070C0"/>
                </a:solidFill>
              </a:rPr>
              <a:t>works</a:t>
            </a:r>
            <a:r>
              <a:rPr lang="it-IT" sz="2400" i="1" dirty="0">
                <a:solidFill>
                  <a:srgbClr val="0070C0"/>
                </a:solidFill>
              </a:rPr>
              <a:t>. </a:t>
            </a:r>
            <a:r>
              <a:rPr lang="it-IT" sz="2400" i="1" dirty="0" err="1">
                <a:solidFill>
                  <a:srgbClr val="0070C0"/>
                </a:solidFill>
              </a:rPr>
              <a:t>Now</a:t>
            </a:r>
            <a:r>
              <a:rPr lang="it-IT" sz="2400" i="1" dirty="0">
                <a:solidFill>
                  <a:srgbClr val="0070C0"/>
                </a:solidFill>
              </a:rPr>
              <a:t> I </a:t>
            </a:r>
            <a:r>
              <a:rPr lang="it-IT" sz="2400" i="1" dirty="0" err="1">
                <a:solidFill>
                  <a:srgbClr val="0070C0"/>
                </a:solidFill>
              </a:rPr>
              <a:t>understand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why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Spain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has</a:t>
            </a:r>
            <a:r>
              <a:rPr lang="it-IT" sz="2400" i="1" dirty="0">
                <a:solidFill>
                  <a:srgbClr val="0070C0"/>
                </a:solidFill>
              </a:rPr>
              <a:t> so </a:t>
            </a:r>
            <a:r>
              <a:rPr lang="it-IT" sz="2400" i="1" dirty="0" err="1">
                <a:solidFill>
                  <a:srgbClr val="0070C0"/>
                </a:solidFill>
              </a:rPr>
              <a:t>many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players</a:t>
            </a:r>
            <a:r>
              <a:rPr lang="it-IT" sz="2400" i="1" dirty="0" smtClean="0">
                <a:solidFill>
                  <a:srgbClr val="0070C0"/>
                </a:solidFill>
              </a:rPr>
              <a:t>.»</a:t>
            </a:r>
          </a:p>
          <a:p>
            <a:pPr algn="ctr"/>
            <a:r>
              <a:rPr lang="it-IT" sz="2400" b="1" i="1" dirty="0">
                <a:solidFill>
                  <a:srgbClr val="0070C0"/>
                </a:solidFill>
              </a:rPr>
              <a:t/>
            </a:r>
            <a:br>
              <a:rPr lang="it-IT" sz="2400" b="1" i="1" dirty="0">
                <a:solidFill>
                  <a:srgbClr val="0070C0"/>
                </a:solidFill>
              </a:rPr>
            </a:br>
            <a:r>
              <a:rPr lang="it-IT" sz="2400" b="1" i="1" dirty="0">
                <a:solidFill>
                  <a:srgbClr val="FF0000"/>
                </a:solidFill>
              </a:rPr>
              <a:t>Jana </a:t>
            </a:r>
            <a:r>
              <a:rPr lang="it-IT" sz="2400" b="1" i="1" dirty="0" err="1">
                <a:solidFill>
                  <a:srgbClr val="FF0000"/>
                </a:solidFill>
              </a:rPr>
              <a:t>Hunsacker</a:t>
            </a:r>
            <a:r>
              <a:rPr lang="it-IT" sz="2000" b="1" i="1" dirty="0">
                <a:solidFill>
                  <a:srgbClr val="0070C0"/>
                </a:solidFill>
              </a:rPr>
              <a:t>, </a:t>
            </a:r>
            <a:r>
              <a:rPr lang="it-IT" sz="2000" b="1" i="1" dirty="0" err="1">
                <a:solidFill>
                  <a:srgbClr val="0070C0"/>
                </a:solidFill>
              </a:rPr>
              <a:t>former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Director</a:t>
            </a:r>
            <a:r>
              <a:rPr lang="it-IT" sz="2000" b="1" i="1" dirty="0">
                <a:solidFill>
                  <a:srgbClr val="0070C0"/>
                </a:solidFill>
              </a:rPr>
              <a:t> of Tennis, U.S.T.A. National Tennis Center, </a:t>
            </a:r>
            <a:r>
              <a:rPr lang="it-IT" sz="2000" b="1" i="1" dirty="0" err="1">
                <a:solidFill>
                  <a:srgbClr val="0070C0"/>
                </a:solidFill>
              </a:rPr>
              <a:t>Flushing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Meadows</a:t>
            </a:r>
            <a:r>
              <a:rPr lang="it-IT" sz="2000" b="1" i="1" dirty="0">
                <a:solidFill>
                  <a:srgbClr val="0070C0"/>
                </a:solidFill>
              </a:rPr>
              <a:t>, N.Y., the site of the U.S. Open </a:t>
            </a:r>
            <a:r>
              <a:rPr lang="it-IT" sz="2000" b="1" i="1" dirty="0" err="1">
                <a:solidFill>
                  <a:srgbClr val="0070C0"/>
                </a:solidFill>
              </a:rPr>
              <a:t>Championships</a:t>
            </a:r>
            <a:r>
              <a:rPr lang="it-IT" sz="2000" b="1" i="1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it-IT" sz="2400" b="1" i="1" dirty="0"/>
          </a:p>
          <a:p>
            <a:pPr algn="ctr"/>
            <a:endParaRPr lang="it-IT" sz="2400" b="1" i="1" dirty="0"/>
          </a:p>
        </p:txBody>
      </p:sp>
    </p:spTree>
    <p:extLst>
      <p:ext uri="{BB962C8B-B14F-4D97-AF65-F5344CB8AC3E}">
        <p14:creationId xmlns:p14="http://schemas.microsoft.com/office/powerpoint/2010/main" val="2605437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936">
        <p15:prstTrans prst="peelOff"/>
      </p:transition>
    </mc:Choice>
    <mc:Fallback xmlns="">
      <p:transition spd="slow" advTm="119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SAT (Scuola di addestramento Tennis)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2060"/>
                </a:solidFill>
              </a:rPr>
              <a:t>Tennis Chance Project- Minitennis e avviamento over 10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PreAgonistica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Agonistica e specializzazione </a:t>
            </a:r>
          </a:p>
          <a:p>
            <a:pPr algn="ctr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23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8765">
        <p15:prstTrans prst="peelOff"/>
      </p:transition>
    </mc:Choice>
    <mc:Fallback xmlns="">
      <p:transition spd="slow" advTm="87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839</Words>
  <Application>Microsoft Office PowerPoint</Application>
  <PresentationFormat>Widescreen</PresentationFormat>
  <Paragraphs>252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Eleonora</dc:creator>
  <cp:lastModifiedBy>Eleonora Calderaro</cp:lastModifiedBy>
  <cp:revision>80</cp:revision>
  <dcterms:created xsi:type="dcterms:W3CDTF">2016-01-22T12:54:14Z</dcterms:created>
  <dcterms:modified xsi:type="dcterms:W3CDTF">2017-10-20T14:51:47Z</dcterms:modified>
</cp:coreProperties>
</file>